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8" r:id="rId4"/>
  </p:sldMasterIdLst>
  <p:notesMasterIdLst>
    <p:notesMasterId r:id="rId7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95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Kokonaisranking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9.8245614035087705</c:v>
                </c:pt>
                <c:pt idx="1">
                  <c:v>14.5825036753075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8-4BE6-BF40-513ADE558D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28.245614035087701</c:v>
                </c:pt>
                <c:pt idx="1">
                  <c:v>23.612780765580499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8-4BE6-BF40-513ADE558D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51.403508771929801</c:v>
                </c:pt>
                <c:pt idx="1">
                  <c:v>35.186742840128801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8-4BE6-BF40-513ADE558D96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7.54385964912281</c:v>
                </c:pt>
                <c:pt idx="1">
                  <c:v>14.8514059214322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48-4BE6-BF40-513ADE558D96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2.9824561403508798</c:v>
                </c:pt>
                <c:pt idx="1">
                  <c:v>11.766566797551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48-4BE6-BF40-513ADE558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Yrityspalvelut tukevat yritykseni toiminnan kehittämistä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(ka=3.91)</c:v>
                </c:pt>
                <c:pt idx="1">
                  <c:v>Kaikki vastaajat 2026 (n = 11985) (ka=3.24)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16.770963704630802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9-440B-ACE4-8902168253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(ka=3.91)</c:v>
                </c:pt>
                <c:pt idx="1">
                  <c:v>Kaikki vastaajat 2026 (n = 11985) (ka=3.24)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21.593658740091801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9-440B-ACE4-8902168253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(ka=3.91)</c:v>
                </c:pt>
                <c:pt idx="1">
                  <c:v>Kaikki vastaajat 2026 (n = 11985) (ka=3.24)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29.219858156028401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9-440B-ACE4-89021682539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(ka=3.91)</c:v>
                </c:pt>
                <c:pt idx="1">
                  <c:v>Kaikki vastaajat 2026 (n = 11985) (ka=3.24)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11.581143095536101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09-440B-ACE4-890216825395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(ka=3.91)</c:v>
                </c:pt>
                <c:pt idx="1">
                  <c:v>Kaikki vastaajat 2026 (n = 11985) (ka=3.24)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10.863579474342901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09-440B-ACE4-890216825395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(ka=3.91)</c:v>
                </c:pt>
                <c:pt idx="1">
                  <c:v>Kaikki vastaajat 2026 (n = 11985) (ka=3.24)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9.97079682937005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09-440B-ACE4-890216825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Yritykseni on saanut riittävästi tietoa yrityspalveluista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19.065498539841499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2-4BAA-9151-E2D3D2F31F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21.293283270755101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2-4BAA-9151-E2D3D2F31F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30.930329578639999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2-4BAA-9151-E2D3D2F31F3D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10.613266583229001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42-4BAA-9151-E2D3D2F31F3D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11.055486024196901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42-4BAA-9151-E2D3D2F31F3D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7.04213600333751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42-4BAA-9151-E2D3D2F31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Yritykseeni on oltu riittävästi yhteydessä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16.053400083437602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2-4296-84B5-CD8A1F5115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14.793491864830999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2-4296-84B5-CD8A1F5115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31.722987067167299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2-4296-84B5-CD8A1F51153D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12.724238631622899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92-4296-84B5-CD8A1F51153D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17.096370463078799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92-4296-84B5-CD8A1F51153D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7.60951188986233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92-4296-84B5-CD8A1F511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yrityspalveluille?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17.371714643304099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3-4E34-84ED-BE13657B82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26.1326658322904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F3-4E34-84ED-BE13657B82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26.7417605340008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F3-4E34-84ED-BE13657B822A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13.6670838548185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F3-4E34-84ED-BE13657B822A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11.731330830204399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3-4E34-84ED-BE13657B822A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4.35544430538173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F3-4E34-84ED-BE13657B8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Elinkeinopolitiikka on kunnassani tärkeää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(ka=3.45)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16.971214017521898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6-4646-87EA-63BA48164E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(ka=3.45)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25.365039632874399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6-4646-87EA-63BA48164E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(ka=3.45)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27.576136837713801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6-4646-87EA-63BA48164EC3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(ka=3.45)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13.0913642052566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6-4646-87EA-63BA48164EC3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(ka=3.45)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9.7538589904046695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6-4646-87EA-63BA48164EC3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(ka=3.45)</c:v>
                </c:pt>
                <c:pt idx="1">
                  <c:v>Kaikki vastaajat 2026 (n = 11985) (ka=3.29)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7.2423863162286199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D6-4646-87EA-63BA48164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viestii yrityksiä koskevista tavoitteista, suunnitelmista, toimista ja päätöksistä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(ka=3.83)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14.876929495202299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7-43E9-B0EB-606F751D2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(ka=3.83)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23.028785982478102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7-43E9-B0EB-606F751D2C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(ka=3.83)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27.6428869420109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7-43E9-B0EB-606F751D2CA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(ka=3.83)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15.477680433875699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7-43E9-B0EB-606F751D2CA5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(ka=3.83)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11.581143095536101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17-43E9-B0EB-606F751D2CA5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(ka=3.83)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7.3925740508969504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17-43E9-B0EB-606F751D2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on vetovoimainen asuinpaikka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15.7446808510638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F-4127-8831-F7C7A57680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23.420942845223198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F-4127-8831-F7C7A57680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24.280350438047599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EF-4127-8831-F7C7A5768074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25</c:v>
                </c:pt>
                <c:pt idx="1">
                  <c:v>18.206090947017099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EF-4127-8831-F7C7A5768074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14.968710888610801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EF-4127-8831-F7C7A5768074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3.37922403003755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EF-4127-8831-F7C7A5768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on vetovoimainen paikka yritykselle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(ka=2.95)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14.284522319566101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8-406A-A882-FD42F7310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(ka=2.95)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19.7997496871089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8-406A-A882-FD42F7310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(ka=2.95)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25.690446391322499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68-406A-A882-FD42F7310F98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(ka=2.95)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19.1405924071756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68-406A-A882-FD42F7310F98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(ka=2.95)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17.104714226115998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68-406A-A882-FD42F7310F98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(ka=2.95)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3.9799749687108901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68-406A-A882-FD42F7310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viranhaltijat arvostavat yrittäjyyttä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17.229870671672899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52-4B2D-A787-CA2FD98A1D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20.3003754693367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52-4B2D-A787-CA2FD98A1D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(ka=3.06)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23.128911138923701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52-4B2D-A787-CA2FD98A1D01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(ka=3.06)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14.651647893199801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52-4B2D-A787-CA2FD98A1D0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(ka=3.06)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17.179808093450099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52-4B2D-A787-CA2FD98A1D01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(ka=3.06)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7.5093867334167701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52-4B2D-A787-CA2FD98A1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luottamushenkilöt arvostavat yrittäjyyttä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(ka=2.82)</c:v>
                </c:pt>
                <c:pt idx="1">
                  <c:v>Kaikki vastaajat 2026 (n = 11985) (ka=3.11)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14.801835627868201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B-45D9-A57C-7A1196DADB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(ka=2.82)</c:v>
                </c:pt>
                <c:pt idx="1">
                  <c:v>Kaikki vastaajat 2026 (n = 11985) (ka=3.11)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22.110972048393801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B-45D9-A57C-7A1196DADB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(ka=2.82)</c:v>
                </c:pt>
                <c:pt idx="1">
                  <c:v>Kaikki vastaajat 2026 (n = 11985) (ka=3.11)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25.748852732582399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B-45D9-A57C-7A1196DADBA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(ka=2.82)</c:v>
                </c:pt>
                <c:pt idx="1">
                  <c:v>Kaikki vastaajat 2026 (n = 11985) (ka=3.11)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14.668335419274101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AB-45D9-A57C-7A1196DADBA5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(ka=2.82)</c:v>
                </c:pt>
                <c:pt idx="1">
                  <c:v>Kaikki vastaajat 2026 (n = 11985) (ka=3.11)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13.4501460158532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AB-45D9-A57C-7A1196DADBA5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(ka=2.82)</c:v>
                </c:pt>
                <c:pt idx="1">
                  <c:v>Kaikki vastaajat 2026 (n = 11985) (ka=3.11)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9.2198581560283692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AB-45D9-A57C-7A1196DAD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Kunnassa otetaan yritykset huomioon jo päätösten valmisteluvaiheessa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15.9949937421777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E-4F57-A592-A4A819651E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25.8156028368794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E-4F57-A592-A4A819651E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24.196912807676298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7E-4F57-A592-A4A819651EDA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12.148518982060899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7E-4F57-A592-A4A819651EDA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11.672924488944499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7E-4F57-A592-A4A819651EDA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(ka=3.92)</c:v>
                </c:pt>
                <c:pt idx="1">
                  <c:v>Kaikki vastaajat 2026 (n = 11985) (ka=3.25)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10.1710471422612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7E-4F57-A592-A4A819651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kunnan elinkeinopolitiikan asemalle kunnassa?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13.4584897788903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5-4C03-9465-5737C3F1D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25.373383395911599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5-4C03-9465-5737C3F1D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75</c:v>
                </c:pt>
                <c:pt idx="1">
                  <c:v>28.952857738840201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5-4C03-9465-5737C3F1DC21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16.028368794326202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45-4C03-9465-5737C3F1DC2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12.4655819774718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5-4C03-9465-5737C3F1DC21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3.7213183145598698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5-4C03-9465-5737C3F1D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kaavoitus huomioi yritykseni tarpeet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10.9637046307885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5-43EF-A3B8-CADFB6650C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15.6612432206925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5-43EF-A3B8-CADFB6650C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66.6666666666667</c:v>
                </c:pt>
                <c:pt idx="1">
                  <c:v>32.148518982060899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5-43EF-A3B8-CADFB6650CE4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9.5118898623279104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35-43EF-A3B8-CADFB6650CE4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10.02920317063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35-43EF-A3B8-CADFB6650CE4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21.685440133500201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35-43EF-A3B8-CADFB6650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Yritykseni tilatarpeita edistetään kunnassa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10.2377972465582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E-45B6-B4C5-BFE5E63D1F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12.991239048811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E-45B6-B4C5-BFE5E63D1F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75</c:v>
                </c:pt>
                <c:pt idx="1">
                  <c:v>32.724238631622903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E-45B6-B4C5-BFE5E63D1F93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10.93032957864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E-45B6-B4C5-BFE5E63D1F93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11.397580308719199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2E-45B6-B4C5-BFE5E63D1F93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(ka=3.27)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21.718815185648701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2E-45B6-B4C5-BFE5E63D1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Liikenneyhteydet tukevat yritykseni toimintaa ja saavutettavuutta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10.2962035878181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5-4C0B-8628-0ECDED3211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14.993742177722099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C5-4C0B-8628-0ECDED3211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42.711722987067198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C5-4C0B-8628-0ECDED3211F7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12.3821443471005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C5-4C0B-8628-0ECDED3211F7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10.5965790571548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C5-4C0B-8628-0ECDED3211F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9.0196078431372495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C5-4C0B-8628-0ECDED321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Tietoliikenneyhteydet tukevat yritykseni toimintaa ja saavutettavuutta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(ka=3.75)</c:v>
                </c:pt>
                <c:pt idx="1">
                  <c:v>Kaikki vastaajat 2026 (n = 11985) (ka=3.33)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13.0997079682937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6-4739-858F-0E716FF2F5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(ka=3.75)</c:v>
                </c:pt>
                <c:pt idx="1">
                  <c:v>Kaikki vastaajat 2026 (n = 11985) (ka=3.33)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19.9499374217772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6-4739-858F-0E716FF2F5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(ka=3.75)</c:v>
                </c:pt>
                <c:pt idx="1">
                  <c:v>Kaikki vastaajat 2026 (n = 11985) (ka=3.33)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45.890696704213603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6-4739-858F-0E716FF2F571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(ka=3.75)</c:v>
                </c:pt>
                <c:pt idx="1">
                  <c:v>Kaikki vastaajat 2026 (n = 11985) (ka=3.33)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5.9574468085106398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C6-4739-858F-0E716FF2F57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(ka=3.75)</c:v>
                </c:pt>
                <c:pt idx="1">
                  <c:v>Kaikki vastaajat 2026 (n = 11985) (ka=3.33)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5.2565707133917403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C6-4739-858F-0E716FF2F571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(ka=3.75)</c:v>
                </c:pt>
                <c:pt idx="1">
                  <c:v>Kaikki vastaajat 2026 (n = 11985) (ka=3.33)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9.8456403838130999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C6-4739-858F-0E716FF2F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Lupahakemusten käsittely kunnassa on sujuvaa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12.2903629536921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FD-4524-8B9A-55FCB058C4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15.252398831873199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FD-4524-8B9A-55FCB058C4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30.913642052565699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FD-4524-8B9A-55FCB058C474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9.7622027534417999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FD-4524-8B9A-55FCB058C474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8.8360450563203994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FD-4524-8B9A-55FCB058C474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(ka=3.17)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22.945348352106802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FD-4524-8B9A-55FCB058C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kunnan infrastruktuurille?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(ka=3.23)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10.0041718815186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2-48B2-BA62-C515F30B6D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(ka=3.23)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28.226950354609901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2-48B2-BA62-C515F30B6D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(ka=3.23)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37.997496871088899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2-48B2-BA62-C515F30B6DE1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(ka=3.23)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12.991239048811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2-48B2-BA62-C515F30B6DE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(ka=3.23)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6.6166040884438901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2-48B2-BA62-C515F30B6DE1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(ka=3.23)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4.1635377555277397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22-48B2-BA62-C515F30B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Yrittäjyyskasvatus on tarvittaessa palvellut yritykseni tarpeita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10.1877346683354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6-455E-82FE-8B9BC6ED2D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17.730496453900699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6-455E-82FE-8B9BC6ED2D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33.091364205256603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6-455E-82FE-8B9BC6ED2D51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8.9528577388402208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6-455E-82FE-8B9BC6ED2D5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6.8836045056320403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56-455E-82FE-8B9BC6ED2D51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23.153942428034998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56-455E-82FE-8B9BC6ED2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Yrittäjälle tarjotaan mahdollisuuksia oman osaamisen kehittämiseen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(ka=3.58)</c:v>
                </c:pt>
                <c:pt idx="1">
                  <c:v>Kaikki vastaajat 2026 (n = 11985) (ka=3.27)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13.1998331247393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F-414B-AA7C-F213E1D84E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(ka=3.58)</c:v>
                </c:pt>
                <c:pt idx="1">
                  <c:v>Kaikki vastaajat 2026 (n = 11985) (ka=3.27)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22.786816854401302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F-414B-AA7C-F213E1D84E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(ka=3.58)</c:v>
                </c:pt>
                <c:pt idx="1">
                  <c:v>Kaikki vastaajat 2026 (n = 11985) (ka=3.27)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31.973299958281199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F-414B-AA7C-F213E1D84EA6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(ka=3.58)</c:v>
                </c:pt>
                <c:pt idx="1">
                  <c:v>Kaikki vastaajat 2026 (n = 11985) (ka=3.27)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10.3462661660409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F-414B-AA7C-F213E1D84EA6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(ka=3.58)</c:v>
                </c:pt>
                <c:pt idx="1">
                  <c:v>Kaikki vastaajat 2026 (n = 11985) (ka=3.27)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7.65123070504798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F-414B-AA7C-F213E1D84EA6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(ka=3.58)</c:v>
                </c:pt>
                <c:pt idx="1">
                  <c:v>Kaikki vastaajat 2026 (n = 11985) (ka=3.27)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14.0425531914894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F-414B-AA7C-F213E1D84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Yrityksen henkilöstölle tarjotaan mahdollisuuksia osaamisen kehittämiseen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(ka=3.17)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9.9958281184814393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4-4F03-948A-6A742F357C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(ka=3.17)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16.729244889445098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4-4F03-948A-6A742F357C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(ka=3.17)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34.259491030454697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4-4F03-948A-6A742F357C99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(ka=3.17)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9.1948268669169799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4-4F03-948A-6A742F357C99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(ka=3.17)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7.3341677096370503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4-4F03-948A-6A742F357C99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(ka=3.17)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22.486441385064701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B4-4F03-948A-6A742F357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päätöksenteko on yritysten kannalta avointa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13.7838965373383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7-4A72-9765-2B2333F61E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22.361284939507701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7-4A72-9765-2B2333F61E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27.1756362119316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7-4A72-9765-2B2333F61EE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14.651647893199801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57-4A72-9765-2B2333F61EEC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12.3237380058406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57-4A72-9765-2B2333F61EEC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9.7037964121818892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57-4A72-9765-2B2333F61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edistää toimillaan osaavan työvoiman saamista yrityksiin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(ka=2.75)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11.722987067167301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8-470D-96C4-9E706DAA94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(ka=2.75)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17.371714643304099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8-470D-96C4-9E706DAA94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(ka=2.75)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29.511889862327902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C8-470D-96C4-9E706DAA948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(ka=2.75)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13.0913642052566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C8-470D-96C4-9E706DAA948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(ka=2.75)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25</c:v>
                </c:pt>
                <c:pt idx="1">
                  <c:v>10.805173133083001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C8-470D-96C4-9E706DAA948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(ka=2.75)</c:v>
                </c:pt>
                <c:pt idx="1">
                  <c:v>Kaikki vastaajat 2026 (n = 11985) (ka=3.07)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17.496871088861099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C8-470D-96C4-9E706DAA9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koulutukselle ja osaamiselle?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9.7788902795160606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C-4F41-901C-DD9213047C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25.573633708802699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C-4F41-901C-DD9213047C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37.496871088861099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C-4F41-901C-DD9213047C68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25</c:v>
                </c:pt>
                <c:pt idx="1">
                  <c:v>13.7421777221527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C-4F41-901C-DD9213047C68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6.3412599082186096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1C-4F41-901C-DD9213047C68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7.0671672924488904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1C-4F41-901C-DD9213047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tarjoamat työllisyyspalvelut ovat tarvittaessa tukenut yritykseni tarpeita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(ka=3.11)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9.8623279098873606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C-4CD9-A3D6-E06A5EE64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(ka=3.11)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14.943679599499401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C-4CD9-A3D6-E06A5EE64D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(ka=3.11)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30.062578222778502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5C-4CD9-A3D6-E06A5EE64DA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(ka=3.11)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9.0780141843971602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5C-4CD9-A3D6-E06A5EE64DA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(ka=3.11)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9.3450146015853193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5C-4CD9-A3D6-E06A5EE64DA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(ka=3.11)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25</c:v>
                </c:pt>
                <c:pt idx="1">
                  <c:v>26.7083854818523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5C-4CD9-A3D6-E06A5EE64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tukee yrityksiä ulkomaalaisen työvoiman rekrytoinnissa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8.4188569044639099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3-4C68-9BC7-9CC9D9F87D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12.0984564038381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3-4C68-9BC7-9CC9D9F87D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25.690446391322499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3-4C68-9BC7-9CC9D9F87DCF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5.8072590738422996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D3-4C68-9BC7-9CC9D9F87DCF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6.2494785148101801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3-4C68-9BC7-9CC9D9F87DCF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41.735502711723001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D3-4C68-9BC7-9CC9D9F87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kotoutumispalvelut tukevat yritysten työvoimatarpeita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8.4021693783896492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B-4FFB-8883-02C032CC7F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11.255736337088001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B-4FFB-8883-02C032CC7F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25.9741343345849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B-4FFB-8883-02C032CC7F9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6.4080100125156498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AB-4FFB-8883-02C032CC7F9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6.7751355861493501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AB-4FFB-8883-02C032CC7F9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41.184814351272401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AB-4FFB-8883-02C032CC7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työllisyyspolitiikalle?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8.3771380892782705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0-4FFD-AAF6-1FA325A703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18.6649979140592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0-4FFD-AAF6-1FA325A703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66.6666666666667</c:v>
                </c:pt>
                <c:pt idx="1">
                  <c:v>34.493116395494397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0-4FFD-AAF6-1FA325A7037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13.6420525657071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0-4FFD-AAF6-1FA325A7037C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(ka=3.08)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7.5260742594910299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E0-4FFD-AAF6-1FA325A7037C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(ka=3.08)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17.296620775969998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E0-4FFD-AAF6-1FA325A70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päätöksenteon yrityslähtöisyys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13.3583646224447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F-46FB-8C03-43BE16A1B3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23.003754693366702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F-46FB-8C03-43BE16A1B3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26.942010846892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F-46FB-8C03-43BE16A1B3B7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(ka=3.05)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16.687526074259502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3F-46FB-8C03-43BE16A1B3B7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(ka=3.05)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14.259491030454701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3F-46FB-8C03-43BE16A1B3B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(ka=3.08)</c:v>
                </c:pt>
                <c:pt idx="1">
                  <c:v>Kaikki vastaajat 2026 (n = 11985) (ka=3.05)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5.7488527325824004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3F-46FB-8C03-43BE16A1B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Hankinnat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8.3771380892782705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B-4D34-A316-30A9229496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(ka=2.93)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19.090529828952899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B-4D34-A316-30A9229496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(ka=2.93)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29.403420942845202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3B-4D34-A316-30A922949682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(ka=2.93)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17.563621193158099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3B-4D34-A316-30A922949682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(ka=2.93)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12.2736754276178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B-4D34-A316-30A922949682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(ka=2.93)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13.2916145181477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3B-4D34-A316-30A922949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Yrityspalvelut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(ka=3.30)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17.997496871088899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A0-4C72-94AF-4A5626FD1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(ka=3.30)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26.3245723821443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A0-4C72-94AF-4A5626FD1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(ka=3.30)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26.5248226950355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0-4C72-94AF-4A5626FD1C9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(ka=3.30)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12.4822695035461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A0-4C72-94AF-4A5626FD1C9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(ka=3.30)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10.972048393825601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A0-4C72-94AF-4A5626FD1C9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(ka=3.67)</c:v>
                </c:pt>
                <c:pt idx="1">
                  <c:v>Kaikki vastaajat 2026 (n = 11985) (ka=3.30)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5.69879015435962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A0-4C72-94AF-4A5626FD1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Elinkeinopolitiikan asema kunnassa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13.5252398831873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7-43DC-918E-13F9980A93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23.087192323738002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7-43DC-918E-13F9980A93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29.027951606174401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E7-43DC-918E-13F9980A93D9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15.394242803504399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E7-43DC-918E-13F9980A93D9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11.138923654568201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E7-43DC-918E-13F9980A93D9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7.8264497288276997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E7-43DC-918E-13F9980A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päätöksenteko on yritysten kannalta tehokasta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12.4322069253233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D-4E0B-A07B-616236C83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20.0083437630371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CD-4E0B-A07B-616236C832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28.360450563204001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CD-4E0B-A07B-616236C8327A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15.185648727576099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CD-4E0B-A07B-616236C8327A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13.7421777221527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CD-4E0B-A07B-616236C8327A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10.2711722987067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CD-4E0B-A07B-616236C8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Infrastruktuuri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(ka=3.22)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9.9874843554443107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0-4DE1-AF62-F3C11F3C8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(ka=3.22)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27.26741760534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0-4DE1-AF62-F3C11F3C8A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(ka=3.22)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36.620775969962502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C0-4DE1-AF62-F3C11F3C8A5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(ka=3.22)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13.1247392574051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C0-4DE1-AF62-F3C11F3C8A5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(ka=3.22)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6.7501042970379599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C0-4DE1-AF62-F3C11F3C8A5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(ka=3.25)</c:v>
                </c:pt>
                <c:pt idx="1">
                  <c:v>Kaikki vastaajat 2026 (n = 11985) (ka=3.22)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6.2494785148101801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C0-4DE1-AF62-F3C11F3C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Koulutus ja osaaminen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(ka=3.21)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9.3867334167709604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0-4FB0-A591-587A40B09A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(ka=3.21)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25.982478097622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0-4FB0-A591-587A40B09A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(ka=3.21)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35.260742594910297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0-4FB0-A591-587A40B09AE0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(ka=3.21)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14.309553608677501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40-4FB0-A591-587A40B09AE0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(ka=3.21)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5.5486024196912798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40-4FB0-A591-587A40B09AE0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(ka=3.21)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9.5118898623279104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40-4FB0-A591-587A40B09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Lupa-asioiden sujuvuus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11.973299958281199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6-4FC6-8109-4C5802C17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21.1931581143096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6-4FC6-8109-4C5802C17B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26.6666666666667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6-4FC6-8109-4C5802C17B4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12.557363370880299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86-4FC6-8109-4C5802C17B4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8.7859824780976208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86-4FC6-8109-4C5802C17B4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(ka=3.18)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25</c:v>
                </c:pt>
                <c:pt idx="1">
                  <c:v>18.823529411764699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86-4FC6-8109-4C5802C17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Työllisyyspolitiikka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8.5607008760951206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0-4959-81BA-0D323DDC6B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18.548185231539399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0-4959-81BA-0D323DDC6B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66.6666666666667</c:v>
                </c:pt>
                <c:pt idx="1">
                  <c:v>31.756362119315799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90-4959-81BA-0D323DDC6B6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15.394242803504399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90-4959-81BA-0D323DDC6B6C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8.5857321652065099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90-4959-81BA-0D323DDC6B6C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17.154776804338798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90-4959-81BA-0D323DDC6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kuntasi elinkeinopolitiikalle?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11.789737171464299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A-4574-8A21-6C2265CC7B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25.6737588652482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A-4574-8A21-6C2265CC7B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66.6666666666667</c:v>
                </c:pt>
                <c:pt idx="1">
                  <c:v>33.2165206508135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A-4574-8A21-6C2265CC7B8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14.810179390905301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A-4574-8A21-6C2265CC7B85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10.2377972465582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6A-4574-8A21-6C2265CC7B85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(ka=3.33)</c:v>
                </c:pt>
                <c:pt idx="1">
                  <c:v>Kaikki vastaajat 2026 (n = 11985) (ka=3.15)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4.27200667501043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6A-4574-8A21-6C2265CC7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Elinkeinopolitiikan osa-alueet tärkeysjärjestyksessä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En osaa sanoa (Tervola) (n = 733)</c:v>
                </c:pt>
                <c:pt idx="1">
                  <c:v>Työllisyyspolitiikka (Tervola) (n = 1824)</c:v>
                </c:pt>
                <c:pt idx="2">
                  <c:v>Koulutus ja osaaminen (Tervola) (n = 2317)</c:v>
                </c:pt>
                <c:pt idx="3">
                  <c:v>Infrastruktuuri (Tervola) (n = 2795)</c:v>
                </c:pt>
                <c:pt idx="4">
                  <c:v>Kunnan hankintapolitiikka (Tervola) (n = 3952)</c:v>
                </c:pt>
                <c:pt idx="5">
                  <c:v>Elinkeinopolitiikan asema kunnassa (Tervola) (n = 4146)</c:v>
                </c:pt>
                <c:pt idx="6">
                  <c:v>Lupa-asioiden sujuvuus (Tervola) (n = 4263)</c:v>
                </c:pt>
                <c:pt idx="7">
                  <c:v>Yrityspalvelut (Tervola) (n = 5343)</c:v>
                </c:pt>
                <c:pt idx="8">
                  <c:v>Kunnan päätöksenteon yrityslähtöisyys (Tervola) (n = 8662)</c:v>
                </c:pt>
                <c:pt idx="9">
                  <c:v>En osaa sanoa (Kaikki vastaajat) (n = 733)</c:v>
                </c:pt>
                <c:pt idx="10">
                  <c:v>Työllisyyspolitiikka (Kaikki vastaajat) (n = 1824)</c:v>
                </c:pt>
                <c:pt idx="11">
                  <c:v>Koulutus ja osaaminen (Kaikki vastaajat) (n = 2317)</c:v>
                </c:pt>
                <c:pt idx="12">
                  <c:v>Infrastruktuuri (Kaikki vastaajat) (n = 2795)</c:v>
                </c:pt>
                <c:pt idx="13">
                  <c:v>Kunnan hankintapolitiikka (Kaikki vastaajat) (n = 3952)</c:v>
                </c:pt>
                <c:pt idx="14">
                  <c:v>Elinkeinopolitiikan asema kunnassa (Kaikki vastaajat) (n = 4146)</c:v>
                </c:pt>
                <c:pt idx="15">
                  <c:v>Lupa-asioiden sujuvuus (Kaikki vastaajat) (n = 4263)</c:v>
                </c:pt>
                <c:pt idx="16">
                  <c:v>Yrityspalvelut (Kaikki vastaajat) (n = 5343)</c:v>
                </c:pt>
                <c:pt idx="17">
                  <c:v>Kunnan päätöksenteon yrityslähtöisyys (Kaikki vastaajat) (n = 8662)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6.1159783062160997</c:v>
                </c:pt>
                <c:pt idx="1">
                  <c:v>15.2190237797246</c:v>
                </c:pt>
                <c:pt idx="2">
                  <c:v>19.3324989570296</c:v>
                </c:pt>
                <c:pt idx="3">
                  <c:v>23.320817688777598</c:v>
                </c:pt>
                <c:pt idx="4">
                  <c:v>32.974551522736803</c:v>
                </c:pt>
                <c:pt idx="5">
                  <c:v>34.593241551939897</c:v>
                </c:pt>
                <c:pt idx="6">
                  <c:v>35.569461827284101</c:v>
                </c:pt>
                <c:pt idx="7">
                  <c:v>44.580725907384199</c:v>
                </c:pt>
                <c:pt idx="8">
                  <c:v>72.273675427617903</c:v>
                </c:pt>
                <c:pt idx="9">
                  <c:v>6.1159783062160997</c:v>
                </c:pt>
                <c:pt idx="10">
                  <c:v>15.2190237797246</c:v>
                </c:pt>
                <c:pt idx="11">
                  <c:v>19.3324989570296</c:v>
                </c:pt>
                <c:pt idx="12">
                  <c:v>23.320817688777598</c:v>
                </c:pt>
                <c:pt idx="13">
                  <c:v>32.974551522736803</c:v>
                </c:pt>
                <c:pt idx="14">
                  <c:v>34.593241551939897</c:v>
                </c:pt>
                <c:pt idx="15">
                  <c:v>35.569461827284101</c:v>
                </c:pt>
                <c:pt idx="16">
                  <c:v>44.580725907384199</c:v>
                </c:pt>
                <c:pt idx="17">
                  <c:v>72.273675427617903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3-4C61-A75B-CBBF9734B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Yrityspalvelut tärkeysjärjestyksessä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Maahanmuuttopalvelut (Tervola) (n = 0)</c:v>
                </c:pt>
                <c:pt idx="1">
                  <c:v>Kansainvälistymispalvelut (Tervola) (n = 0)</c:v>
                </c:pt>
                <c:pt idx="2">
                  <c:v>En osaa sanoa (Tervola) (n = 1)</c:v>
                </c:pt>
                <c:pt idx="3">
                  <c:v>Työvoimapalvelut (Tervola) (n = 1)</c:v>
                </c:pt>
                <c:pt idx="4">
                  <c:v>Yritysmentori- tai kummitoiminta (Tervola) (n = 1)</c:v>
                </c:pt>
                <c:pt idx="5">
                  <c:v>Uusien teknologioiden tai energiaratkaisujen käyttöönoton edistäminen (Tervola) (n = 1)</c:v>
                </c:pt>
                <c:pt idx="6">
                  <c:v>Sujuvat lupapalvelut (Tervola) (n = 2)</c:v>
                </c:pt>
                <c:pt idx="7">
                  <c:v>Verkostoituminen (Tervola) (n = 2)</c:v>
                </c:pt>
                <c:pt idx="8">
                  <c:v>Yrittäjien digivalmiuksien kehittäminen (esim. verkkokauppa) (Tervola) (n = 2)</c:v>
                </c:pt>
                <c:pt idx="9">
                  <c:v>Omistajanvaihdospalvelut (Tervola) (n = 3)</c:v>
                </c:pt>
                <c:pt idx="10">
                  <c:v>Yrityksen tilaratkaisut (Tervola) (n = 4)</c:v>
                </c:pt>
                <c:pt idx="11">
                  <c:v>Koulutukset (Tervola) (n = 4)</c:v>
                </c:pt>
                <c:pt idx="12">
                  <c:v>Rahoitus- ja investointineuvonta (Tervola) (n = 4)</c:v>
                </c:pt>
                <c:pt idx="13">
                  <c:v>Aloittavan yrittäjän palvelut (Tervola) (n = 9)</c:v>
                </c:pt>
                <c:pt idx="14">
                  <c:v>Maahanmuuttopalvelut (Kaikki vastaajat) (n = 221)</c:v>
                </c:pt>
                <c:pt idx="15">
                  <c:v>En osaa sanoa (Kaikki vastaajat) (n = 744)</c:v>
                </c:pt>
                <c:pt idx="16">
                  <c:v>Kansainvälistymispalvelut (Kaikki vastaajat) (n = 848)</c:v>
                </c:pt>
                <c:pt idx="17">
                  <c:v>Yritysmentori- tai kummitoiminta (Kaikki vastaajat) (n = 1015)</c:v>
                </c:pt>
                <c:pt idx="18">
                  <c:v>Yrittäjien digivalmiuksien kehittäminen (esim. verkkokauppa) (Kaikki vastaajat) (n = 1068)</c:v>
                </c:pt>
                <c:pt idx="19">
                  <c:v>Uusien teknologioiden tai energiaratkaisujen käyttöönoton edistäminen (Kaikki vastaajat) (n = 1233)</c:v>
                </c:pt>
                <c:pt idx="20">
                  <c:v>Omistajanvaihdospalvelut (Kaikki vastaajat) (n = 1919)</c:v>
                </c:pt>
                <c:pt idx="21">
                  <c:v>Työvoimapalvelut (Kaikki vastaajat) (n = 2253)</c:v>
                </c:pt>
                <c:pt idx="22">
                  <c:v>Koulutukset (Kaikki vastaajat) (n = 2381)</c:v>
                </c:pt>
                <c:pt idx="23">
                  <c:v>Yrityksen tilaratkaisut (Kaikki vastaajat) (n = 3297)</c:v>
                </c:pt>
                <c:pt idx="24">
                  <c:v>Verkostoituminen (Kaikki vastaajat) (n = 4348)</c:v>
                </c:pt>
                <c:pt idx="25">
                  <c:v>Sujuvat lupapalvelut (Kaikki vastaajat) (n = 4353)</c:v>
                </c:pt>
                <c:pt idx="26">
                  <c:v>Rahoitus- ja investointineuvonta (Kaikki vastaajat) (n = 4678)</c:v>
                </c:pt>
                <c:pt idx="27">
                  <c:v>Aloittavan yrittäjän palvelut (Kaikki vastaajat) (n = 5531)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8.3333333333333304</c:v>
                </c:pt>
                <c:pt idx="3">
                  <c:v>8.3333333333333304</c:v>
                </c:pt>
                <c:pt idx="4">
                  <c:v>8.3333333333333304</c:v>
                </c:pt>
                <c:pt idx="5">
                  <c:v>8.3333333333333304</c:v>
                </c:pt>
                <c:pt idx="6">
                  <c:v>16.6666666666667</c:v>
                </c:pt>
                <c:pt idx="7">
                  <c:v>16.6666666666667</c:v>
                </c:pt>
                <c:pt idx="8">
                  <c:v>16.6666666666667</c:v>
                </c:pt>
                <c:pt idx="9">
                  <c:v>25</c:v>
                </c:pt>
                <c:pt idx="10">
                  <c:v>33.3333333333333</c:v>
                </c:pt>
                <c:pt idx="11">
                  <c:v>33.3333333333333</c:v>
                </c:pt>
                <c:pt idx="12">
                  <c:v>33.3333333333333</c:v>
                </c:pt>
                <c:pt idx="13">
                  <c:v>75</c:v>
                </c:pt>
                <c:pt idx="14">
                  <c:v>1.84397163120567</c:v>
                </c:pt>
                <c:pt idx="15">
                  <c:v>6.2077596996245301</c:v>
                </c:pt>
                <c:pt idx="16">
                  <c:v>7.0755110554860199</c:v>
                </c:pt>
                <c:pt idx="17">
                  <c:v>8.4689194826866903</c:v>
                </c:pt>
                <c:pt idx="18">
                  <c:v>8.9111389236545708</c:v>
                </c:pt>
                <c:pt idx="19">
                  <c:v>10.287859824781</c:v>
                </c:pt>
                <c:pt idx="20">
                  <c:v>16.011681268252001</c:v>
                </c:pt>
                <c:pt idx="21">
                  <c:v>18.798498122653299</c:v>
                </c:pt>
                <c:pt idx="22">
                  <c:v>19.8664997914059</c:v>
                </c:pt>
                <c:pt idx="23">
                  <c:v>27.5093867334168</c:v>
                </c:pt>
                <c:pt idx="24">
                  <c:v>36.278681685440098</c:v>
                </c:pt>
                <c:pt idx="25">
                  <c:v>36.320400500625801</c:v>
                </c:pt>
                <c:pt idx="26">
                  <c:v>39.0321234876929</c:v>
                </c:pt>
                <c:pt idx="27">
                  <c:v>46.1493533583646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812-B9BF-5B4FE9583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9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Elinkeinopolitiikan osa-alueiden onnistuminen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Keskiarvo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.00" sourceLinked="0"/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Hankinnat (Tervola) (n = 11985)</c:v>
                </c:pt>
                <c:pt idx="1">
                  <c:v>Työllisyyspolitiikka (Tervola) (n = 11985)</c:v>
                </c:pt>
                <c:pt idx="2">
                  <c:v>Kunnan päätöksenteon yrityslähtöisyys (Tervola) (n = 11985)</c:v>
                </c:pt>
                <c:pt idx="3">
                  <c:v>Elinkeinopolitiikan asema kunnassa (Tervola) (n = 11985)</c:v>
                </c:pt>
                <c:pt idx="4">
                  <c:v>Lupa-asioiden sujuvuus (Tervola) (n = 11985)</c:v>
                </c:pt>
                <c:pt idx="5">
                  <c:v>Koulutus ja osaaminen (Tervola) (n = 11985)</c:v>
                </c:pt>
                <c:pt idx="6">
                  <c:v>Infrastruktuuri (Tervola) (n = 11985)</c:v>
                </c:pt>
                <c:pt idx="7">
                  <c:v>Yrityspalvelut (Tervola) (n = 11985)</c:v>
                </c:pt>
                <c:pt idx="8">
                  <c:v>Hankinnat (Kaikki vastaajat) (n = 11985)</c:v>
                </c:pt>
                <c:pt idx="9">
                  <c:v>Työllisyyspolitiikka (Kaikki vastaajat) (n = 11985)</c:v>
                </c:pt>
                <c:pt idx="10">
                  <c:v>Kunnan päätöksenteon yrityslähtöisyys (Kaikki vastaajat) (n = 11985)</c:v>
                </c:pt>
                <c:pt idx="11">
                  <c:v>Elinkeinopolitiikan asema kunnassa (Kaikki vastaajat) (n = 11985)</c:v>
                </c:pt>
                <c:pt idx="12">
                  <c:v>Lupa-asioiden sujuvuus (Kaikki vastaajat) (n = 11985)</c:v>
                </c:pt>
                <c:pt idx="13">
                  <c:v>Koulutus ja osaaminen (Kaikki vastaajat) (n = 11985)</c:v>
                </c:pt>
                <c:pt idx="14">
                  <c:v>Infrastruktuuri (Kaikki vastaajat) (n = 11985)</c:v>
                </c:pt>
                <c:pt idx="15">
                  <c:v>Yrityspalvelut (Kaikki vastaajat) (n = 11985)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2.9277328714395701</c:v>
                </c:pt>
                <c:pt idx="1">
                  <c:v>3.0374660086615002</c:v>
                </c:pt>
                <c:pt idx="2">
                  <c:v>3.0478930594900899</c:v>
                </c:pt>
                <c:pt idx="3">
                  <c:v>3.1352403367430099</c:v>
                </c:pt>
                <c:pt idx="4">
                  <c:v>3.1849110905540101</c:v>
                </c:pt>
                <c:pt idx="5">
                  <c:v>3.2138312586445399</c:v>
                </c:pt>
                <c:pt idx="6">
                  <c:v>3.2199181203275198</c:v>
                </c:pt>
                <c:pt idx="7">
                  <c:v>3.2957883560431802</c:v>
                </c:pt>
                <c:pt idx="8">
                  <c:v>2.9277328714395701</c:v>
                </c:pt>
                <c:pt idx="9">
                  <c:v>3.0374660086615002</c:v>
                </c:pt>
                <c:pt idx="10">
                  <c:v>3.0478930594900899</c:v>
                </c:pt>
                <c:pt idx="11">
                  <c:v>3.1352403367430099</c:v>
                </c:pt>
                <c:pt idx="12">
                  <c:v>3.1849110905540101</c:v>
                </c:pt>
                <c:pt idx="13">
                  <c:v>3.2138312586445399</c:v>
                </c:pt>
                <c:pt idx="14">
                  <c:v>3.2199181203275198</c:v>
                </c:pt>
                <c:pt idx="15">
                  <c:v>3.2957883560431802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F-4682-838D-FF890685E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5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0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0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Elinkeinopolitiikan onnistuminen (keskiarvo)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1.0416666666666701</c:v>
                </c:pt>
                <c:pt idx="1">
                  <c:v>11.6458072590738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8-4926-B2A3-83340A7CC1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32.2916666666667</c:v>
                </c:pt>
                <c:pt idx="1">
                  <c:v>23.062161034626602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8-4926-B2A3-83340A7CC1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48.9583333333333</c:v>
                </c:pt>
                <c:pt idx="1">
                  <c:v>30.2753441802253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8-4926-B2A3-83340A7CC1EE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14.689194826866901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8-4926-B2A3-83340A7CC1EE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2.0833333333333299</c:v>
                </c:pt>
                <c:pt idx="1">
                  <c:v>9.7893199833124704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58-4926-B2A3-83340A7CC1EE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(ka=3.24)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7.2916666666666696</c:v>
                </c:pt>
                <c:pt idx="1">
                  <c:v>10.5381727158949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58-4926-B2A3-83340A7CC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Kuinka todennäköisesti suosittelisit kuntaa / kaupunkia toiselle yritykselle sijaintikunnaksi?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Suosittelisin varmasti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17.997496871088899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3-477A-B582-88FD4388D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12.248644138506499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3-477A-B582-88FD4388D9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16.629119732999602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3-477A-B582-88FD4388D95B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12.5239883187317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E3-477A-B582-88FD4388D95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7.9182311222361301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E3-477A-B582-88FD4388D95B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6.2494785148101801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E3-477A-B582-88FD4388D95B}"/>
            </c:ext>
          </c:extLst>
        </c:ser>
        <c:ser>
          <c:idx val="0"/>
          <c:order val="6"/>
          <c:tx>
            <c:strRef>
              <c:f>Sheet1!$H$1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</c:v>
                </c:pt>
                <c:pt idx="1">
                  <c:v>4.8477263245723803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E3-477A-B582-88FD4388D95B}"/>
            </c:ext>
          </c:extLst>
        </c:ser>
        <c:ser>
          <c:idx val="0"/>
          <c:order val="7"/>
          <c:tx>
            <c:strRef>
              <c:f>Sheet1!$I$1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0</c:v>
                </c:pt>
                <c:pt idx="1">
                  <c:v>4.6141009595327498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E3-477A-B582-88FD4388D95B}"/>
            </c:ext>
          </c:extLst>
        </c:ser>
        <c:ser>
          <c:idx val="0"/>
          <c:order val="8"/>
          <c:tx>
            <c:strRef>
              <c:f>Sheet1!$J$1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0</c:v>
                </c:pt>
                <c:pt idx="1">
                  <c:v>3.57113057989153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E3-477A-B582-88FD4388D95B}"/>
            </c:ext>
          </c:extLst>
        </c:ser>
        <c:ser>
          <c:idx val="0"/>
          <c:order val="9"/>
          <c:tx>
            <c:strRef>
              <c:f>Sheet1!$K$1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0</c:v>
                </c:pt>
                <c:pt idx="1">
                  <c:v>3.57947434292866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E3-477A-B582-88FD4388D95B}"/>
            </c:ext>
          </c:extLst>
        </c:ser>
        <c:ser>
          <c:idx val="0"/>
          <c:order val="10"/>
          <c:tx>
            <c:strRef>
              <c:f>Sheet1!$L$1</c:f>
              <c:strCache>
                <c:ptCount val="1"/>
                <c:pt idx="0">
                  <c:v>0 En suosittelisi lainkaan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0</c:v>
                </c:pt>
                <c:pt idx="1">
                  <c:v>7.2423863162286199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E3-477A-B582-88FD4388D95B}"/>
            </c:ext>
          </c:extLst>
        </c:ser>
        <c:ser>
          <c:idx val="0"/>
          <c:order val="11"/>
          <c:tx>
            <c:strRef>
              <c:f>Sheet1!$M$1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D3D3D3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(ka=8)</c:v>
                </c:pt>
                <c:pt idx="1">
                  <c:v>Kaikki vastaajat 2026 (n = 11985) (ka=-8)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0</c:v>
                </c:pt>
                <c:pt idx="1">
                  <c:v>2.5782227784730898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E3-477A-B582-88FD4388D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kunnan päätöksenteon yrityslähtöisyydelle?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13.4251147267418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8-48DB-8E45-FAC538B15B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25.9991656236963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8-48DB-8E45-FAC538B15B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29.086357947434301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8-48DB-8E45-FAC538B15BE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14.968710888610801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98-48DB-8E45-FAC538B15BEC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12.173550271172299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8-48DB-8E45-FAC538B15BEC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4.3471005423445996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98-48DB-8E45-FAC538B15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Miten arvioisit kuntaasi yritysten sijaintipaikkana?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(ka=4.25)</c:v>
                </c:pt>
                <c:pt idx="1">
                  <c:v>Kaikki vastaajat 2026 (n = 11985) (ka=3.56)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22.344597413433501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8-4875-93B0-2D6F07E587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(ka=4.25)</c:v>
                </c:pt>
                <c:pt idx="1">
                  <c:v>Kaikki vastaajat 2026 (n = 11985) (ka=3.56)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32.974551522736803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8-4875-93B0-2D6F07E587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(ka=4.25)</c:v>
                </c:pt>
                <c:pt idx="1">
                  <c:v>Kaikki vastaajat 2026 (n = 11985) (ka=3.56)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26.7334167709637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8-4875-93B0-2D6F07E58707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(ka=4.25)</c:v>
                </c:pt>
                <c:pt idx="1">
                  <c:v>Kaikki vastaajat 2026 (n = 11985) (ka=3.56)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10.1293283270755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98-4875-93B0-2D6F07E58707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(ka=4.25)</c:v>
                </c:pt>
                <c:pt idx="1">
                  <c:v>Kaikki vastaajat 2026 (n = 11985) (ka=3.56)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6.26616604088444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8-4875-93B0-2D6F07E5870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(ka=4.25)</c:v>
                </c:pt>
                <c:pt idx="1">
                  <c:v>Kaikki vastaajat 2026 (n = 11985) (ka=3.56)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</c:v>
                </c:pt>
                <c:pt idx="1">
                  <c:v>1.5519399249061301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98-4875-93B0-2D6F07E58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Miten arvioit kuntaasi asuinpaikkana?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(ka=4.20)</c:v>
                </c:pt>
                <c:pt idx="1">
                  <c:v>Kaikki vastaajat 2026 (n = 11985) (ka=3.92)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31.839799749687099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2-4417-AAAB-A1C2FD1FF8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(ka=4.20)</c:v>
                </c:pt>
                <c:pt idx="1">
                  <c:v>Kaikki vastaajat 2026 (n = 11985) (ka=3.92)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37.380058406341298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2-4417-AAAB-A1C2FD1FF8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(ka=4.20)</c:v>
                </c:pt>
                <c:pt idx="1">
                  <c:v>Kaikki vastaajat 2026 (n = 11985) (ka=3.92)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20.0250312891114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2-4417-AAAB-A1C2FD1FF833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(ka=4.20)</c:v>
                </c:pt>
                <c:pt idx="1">
                  <c:v>Kaikki vastaajat 2026 (n = 11985) (ka=3.92)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5.8322903629536897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2-4417-AAAB-A1C2FD1FF833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(ka=4.20)</c:v>
                </c:pt>
                <c:pt idx="1">
                  <c:v>Kaikki vastaajat 2026 (n = 11985) (ka=3.92)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2.7784730913642099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2-4417-AAAB-A1C2FD1FF833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(ka=4.20)</c:v>
                </c:pt>
                <c:pt idx="1">
                  <c:v>Kaikki vastaajat 2026 (n = 11985) (ka=3.92)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2.14434710054234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32-4417-AAAB-A1C2FD1FF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Arvioi kuinka hyvin kuntasi on onnistunut uusien yritysten saamisessa kuntaanne?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(ka=2.81)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8.7192323738005797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2-4CF1-93B7-56CACA9E3A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(ka=2.81)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15.277430120984601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2-4CF1-93B7-56CACA9E3A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(ka=2.81)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66.6666666666667</c:v>
                </c:pt>
                <c:pt idx="1">
                  <c:v>29.954109303295802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72-4CF1-93B7-56CACA9E3AC9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(ka=2.81)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22.536503963287402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72-4CF1-93B7-56CACA9E3AC9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(ka=2.81)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13.7338339591156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72-4CF1-93B7-56CACA9E3AC9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(ka=2.81)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9.7788902795160606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72-4CF1-93B7-56CACA9E3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omat yhtiöt kilpailevat yritystoiminnan kanssa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(ka=2.96)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6.7417605340008304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C-4CD9-8D54-648042ABC6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(ka=2.96)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9.0696704213600299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C-4CD9-8D54-648042ABC6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(ka=2.96)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83.3333333333333</c:v>
                </c:pt>
                <c:pt idx="1">
                  <c:v>38.556528994576603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C-4CD9-8D54-648042ABC6F8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(ka=2.96)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9.9290780141843999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C-4CD9-8D54-648042ABC6F8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(ka=2.96)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7.7179808093450104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C-4CD9-8D54-648042ABC6F8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(ka=3.09)</c:v>
                </c:pt>
                <c:pt idx="1">
                  <c:v>Kaikki vastaajat 2026 (n = 11985) (ka=2.96)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27.984981226533201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C-4CD9-8D54-648042ABC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omistajapolitiikkaan kiinnitetään huomiota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(ka=3.10)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7.9182311222361301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8-47C0-A744-563BD61595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(ka=3.10)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13.3249895702962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8-47C0-A744-563BD61595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(ka=3.10)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58.3333333333333</c:v>
                </c:pt>
                <c:pt idx="1">
                  <c:v>32.9328327075511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D8-47C0-A744-563BD615952E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(ka=3.10)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9.1030454735085495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D8-47C0-A744-563BD615952E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(ka=3.10)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6.8085106382978697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8-47C0-A744-563BD615952E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(ka=3.10)</c:v>
                </c:pt>
                <c:pt idx="1">
                  <c:v>Kaikki vastaajat 2026 (n = 11985) (ka=3.09)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29.912390488110098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D8-47C0-A744-563BD6159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Kuntayhtiöitä on omistajaohjattu olemaan harjoittamatta yritysten kanssa markkinoilla kilpailevaa elinkeinotoimintaa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7.5010429703796397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4-46DF-BB58-D88DB0990B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9.3116395494367996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4-46DF-BB58-D88DB0990B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66.6666666666667</c:v>
                </c:pt>
                <c:pt idx="1">
                  <c:v>29.795577805590298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4-46DF-BB58-D88DB0990B5D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9.0529828952857692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04-46DF-BB58-D88DB0990B5D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6.95869837296621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04-46DF-BB58-D88DB0990B5D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(ka=3.30)</c:v>
                </c:pt>
                <c:pt idx="1">
                  <c:v>Kaikki vastaajat 2026 (n = 11985) (ka=3.02)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37.380058406341298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04-46DF-BB58-D88DB099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Kunnan ostolaskudata julkaistaan avoimesti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8.6775135586149403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2-468D-81D2-9A91CBD782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8.1685440133500204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82-468D-81D2-9A91CBD782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27.0588235294118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82-468D-81D2-9A91CBD78232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7.5010429703796397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82-468D-81D2-9A91CBD78232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7.8347934918648301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82-468D-81D2-9A91CBD78232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(ka=3.60)</c:v>
                </c:pt>
                <c:pt idx="1">
                  <c:v>Kaikki vastaajat 2026 (n = 11985) (ka=3.04)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40.759282436378797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82-468D-81D2-9A91CBD78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Arvioi miten hyvin kuntasi ottaa huomioon vaikutukset yritysten toimintaedellytyksiin päätöksenteossaan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hyvin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(ka=3.44)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9.3700458906967103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8-464A-8F2B-97A0EE9831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Hyvin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(ka=3.44)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18.840216937838999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8-464A-8F2B-97A0EE9831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Kohtalaisesti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(ka=3.44)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31.339173967459299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8-464A-8F2B-97A0EE9831A6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Huonosti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(ka=3.44)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16.754276178556498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8-464A-8F2B-97A0EE9831A6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huonosti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(ka=3.44)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11.322486441385101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8-464A-8F2B-97A0EE9831A6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(ka=3.44)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25</c:v>
                </c:pt>
                <c:pt idx="1">
                  <c:v>12.3738005840634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E8-464A-8F2B-97A0EE983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kuntasi työlle ulkomaisen työvoiman saamiseksi?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6.30788485607009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8-48DC-B28F-8E43AD87F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13.2415519399249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8-48DC-B28F-8E43AD87F3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21.1347517730497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58-48DC-B28F-8E43AD87F3AD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8.7025448477263208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58-48DC-B28F-8E43AD87F3AD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4.8143512724238597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58-48DC-B28F-8E43AD87F3AD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(ka=2.86)</c:v>
                </c:pt>
                <c:pt idx="1">
                  <c:v>Kaikki vastaajat 2026 (n = 11985) (ka=3.14)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45.798915310805199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58-48DC-B28F-8E43AD87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kuntasi työlle ulkomaisen työvoiman kotoutumiseksi?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7.2090112640801003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8-4CB8-B0E3-21FA5D0F32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13.9090529828953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08-4CB8-B0E3-21FA5D0F32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20.9678765123071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08-4CB8-B0E3-21FA5D0F326A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8.6441385064664207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08-4CB8-B0E3-21FA5D0F326A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5.4818523153942396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08-4CB8-B0E3-21FA5D0F326A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(ka=3.00)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43.788068418856902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08-4CB8-B0E3-21FA5D0F3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jakaa hankinnat pk-yritysten näkökulmasta sopiviin osiin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8.9528577388402208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0-4C3B-BACE-BA1881B0ED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41.6666666666667</c:v>
                </c:pt>
                <c:pt idx="1">
                  <c:v>17.096370463078799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0-4C3B-BACE-BA1881B0ED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28.076762619941601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D0-4C3B-BACE-BA1881B0ED75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13.2081768877764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D0-4C3B-BACE-BA1881B0ED75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10.8468919482687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0-4C3B-BACE-BA1881B0ED75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(ka=3.00)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21.818940342094301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D0-4C3B-BACE-BA1881B0E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Pitäisikö naapurikuntasi liittyä yhteen oman kuntasi kanssa?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</c:v>
                </c:pt>
                <c:pt idx="1">
                  <c:v>Kaikki vastaajat 2026 (n = 11985)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22.035878181059701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2-455C-B556-0D75F402F2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</c:v>
                </c:pt>
                <c:pt idx="1">
                  <c:v>Kaikki vastaajat 2026 (n = 11985)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91.6666666666667</c:v>
                </c:pt>
                <c:pt idx="1">
                  <c:v>57.730496453900699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52-455C-B556-0D75F402F2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</c:v>
                </c:pt>
                <c:pt idx="1">
                  <c:v>Kaikki vastaajat 2026 (n = 11985)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20.2336253650396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52-455C-B556-0D75F402F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Onko yrityksesi Suomen Yrittäjien jäsen?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En ole  (n = 4)</c:v>
                </c:pt>
                <c:pt idx="1">
                  <c:v>Kyllä  (n = 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66.6666666666667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6-4A35-824D-686ECF393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Sukupuoli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En halua sanoa (n = 0)</c:v>
                </c:pt>
                <c:pt idx="1">
                  <c:v>Muu (n = 0)</c:v>
                </c:pt>
                <c:pt idx="2">
                  <c:v>Nainen (n = 5)</c:v>
                </c:pt>
                <c:pt idx="3">
                  <c:v>Mies (n = 7)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41.6666666666667</c:v>
                </c:pt>
                <c:pt idx="3">
                  <c:v>58.3333333333333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F-40BC-BC99-F0E9DB406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Toimiala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Alkutuotanto (n = 4)</c:v>
                </c:pt>
                <c:pt idx="1">
                  <c:v>Palvelut (n = 4)</c:v>
                </c:pt>
                <c:pt idx="2">
                  <c:v>Kauppa (n = 2)</c:v>
                </c:pt>
                <c:pt idx="3">
                  <c:v>Rakentaminen (n = 1)</c:v>
                </c:pt>
                <c:pt idx="4">
                  <c:v>Teollisuus (n = 1)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33.3333333333333</c:v>
                </c:pt>
                <c:pt idx="1">
                  <c:v>33.3333333333333</c:v>
                </c:pt>
                <c:pt idx="2">
                  <c:v>16.6666666666667</c:v>
                </c:pt>
                <c:pt idx="3">
                  <c:v>8.3333333333333304</c:v>
                </c:pt>
                <c:pt idx="4">
                  <c:v>8.3333333333333304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2-4880-8CEC-98925BE96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Liikevaihto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Yli 5.000.000 e (n = 0)</c:v>
                </c:pt>
                <c:pt idx="1">
                  <c:v>1.000.000-5.000.000 e (n = 2)</c:v>
                </c:pt>
                <c:pt idx="2">
                  <c:v>200.000-1.000.000 e (n = 3)</c:v>
                </c:pt>
                <c:pt idx="3">
                  <c:v>Alle 200.000 e (n = 7)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16.6666666666667</c:v>
                </c:pt>
                <c:pt idx="2">
                  <c:v>25</c:v>
                </c:pt>
                <c:pt idx="3">
                  <c:v>58.3333333333333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2-4007-9CC2-1CDDFE594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Henkilöstömäärä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Yli 250 henkilöä (n = 0)</c:v>
                </c:pt>
                <c:pt idx="1">
                  <c:v>50-249 henkilöä (n = 0)</c:v>
                </c:pt>
                <c:pt idx="2">
                  <c:v>10-49 henkilöä (n = 1)</c:v>
                </c:pt>
                <c:pt idx="3">
                  <c:v>2-9 henkilöä (n = 6)</c:v>
                </c:pt>
                <c:pt idx="4">
                  <c:v>Yksinyrittäjä (n = 5)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8.3333333333333304</c:v>
                </c:pt>
                <c:pt idx="3">
                  <c:v>50</c:v>
                </c:pt>
                <c:pt idx="4">
                  <c:v>41.6666666666667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9-46AB-B294-867AA04B7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Onko yrityksellänne kansainvälistä liiketoimintaa?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Ei (n = 12)</c:v>
                </c:pt>
                <c:pt idx="1">
                  <c:v>Kyllä (n = 0)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D-4E52-99D9-3D643DF24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Oletko luottamushenkilö? (2026)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En ole  (n = 4)</c:v>
                </c:pt>
                <c:pt idx="1">
                  <c:v>Kunnan/kaupungin valtuustossa, hallituksessa ja/tai lautakunnissa  (n = 5)</c:v>
                </c:pt>
                <c:pt idx="2">
                  <c:v>Suomen Yrittäjien paikallisyhdistyksen ja/tai aluejärjestön hallituksessa  (n = 5)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28.571428571428601</c:v>
                </c:pt>
                <c:pt idx="1">
                  <c:v>35.714285714285701</c:v>
                </c:pt>
                <c:pt idx="2">
                  <c:v>35.714285714285701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A-460F-902C-C747C5B0C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Kunta tiedottaa ja kutsuu yrityksiä vuoropuheluun tulevista hankinnoista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(ka=3.64)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14.634960367125601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7-4EF6-B60C-DED293D765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(ka=3.64)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20.7509386733417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7-4EF6-B60C-DED293D765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(ka=3.64)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24.730913642052599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A7-4EF6-B60C-DED293D7650D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(ka=3.64)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12.7158948685857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A7-4EF6-B60C-DED293D7650D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(ka=3.64)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11.748018356278701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A7-4EF6-B60C-DED293D7650D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(ka=3.64)</c:v>
                </c:pt>
                <c:pt idx="1">
                  <c:v>Kaikki vastaajat 2026 (n = 11985) (ka=3.16)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15.419274092615799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A7-4EF6-B60C-DED293D76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Pienhankinnat on järjestetty siten, että pk-yritykset huomioidaan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Kehittynyt merkittävästi parempaan suuntaan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10.7717980809345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9-41B9-B0C8-81A118BEDC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Kehittynyt jonkin verran parempaan suuntaan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16.704213600333699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9-41B9-B0C8-81A118BEDC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Pysynyt ennallaan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25.014601585314999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9-41B9-B0C8-81A118BEDC36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Kehittynyt jonkin verran huonompaan suuntaan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14.3262411347518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A9-41B9-B0C8-81A118BEDC36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Kehittynyt merkittävästi huonompaan suuntaan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12.640801001251599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9-41B9-B0C8-81A118BEDC36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(ka=3.50)</c:v>
                </c:pt>
                <c:pt idx="1">
                  <c:v>Kaikki vastaajat 2026 (n = 11985) (ka=2.98)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16.6666666666667</c:v>
                </c:pt>
                <c:pt idx="1">
                  <c:v>20.5423445974134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A9-41B9-B0C8-81A118BED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i-FI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Ctr="1"/>
          <a:lstStyle/>
          <a:p>
            <a:pPr>
              <a:defRPr/>
            </a:pPr>
            <a:r>
              <a:t>Minkä kokonaisarvosanan annat kunnan hankintapolitiikalle? (2026)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Erittäin hyvä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(ka=2.99)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8.7859824780976208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2-4613-9C7C-58D8E35CB9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Hyvä</c:v>
                </c:pt>
              </c:strCache>
            </c:strRef>
          </c:tx>
          <c:spPr>
            <a:solidFill>
              <a:srgbClr val="54D4F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(ka=2.99)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20.876095118898601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2-4613-9C7C-58D8E35CB9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Kohtalainen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(ka=2.99)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33.3333333333333</c:v>
                </c:pt>
                <c:pt idx="1">
                  <c:v>30.529828952857699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2-4613-9C7C-58D8E35CB936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2 Huono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(ka=2.99)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25</c:v>
                </c:pt>
                <c:pt idx="1">
                  <c:v>16.528994576553998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62-4613-9C7C-58D8E35CB936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1 Erittäin huono</c:v>
                </c:pt>
              </c:strCache>
            </c:strRef>
          </c:tx>
          <c:spPr>
            <a:solidFill>
              <a:srgbClr val="423E3F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(ka=2.99)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11.2640801001252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62-4613-9C7C-58D8E35CB936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F0F0F0"/>
            </a:solidFill>
            <a:ln>
              <a:noFill/>
            </a:ln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2026 x Tervola (n = 12) (ka=3.18)</c:v>
                </c:pt>
                <c:pt idx="1">
                  <c:v>Kaikki vastaajat 2026 (n = 11985) (ka=2.99)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8.3333333333333304</c:v>
                </c:pt>
                <c:pt idx="1">
                  <c:v>12.015018773466799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62-4613-9C7C-58D8E35CB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7451136"/>
        <c:axId val="66437120"/>
      </c:barChart>
      <c:valAx>
        <c:axId val="66437120"/>
        <c:scaling>
          <c:orientation val="minMax"/>
          <c:max val="100"/>
        </c:scaling>
        <c:delete val="0"/>
        <c:axPos val="b"/>
        <c:majorGridlines>
          <c:spPr>
            <a:ln w="12700">
              <a:solidFill>
                <a:srgbClr val="C0C0C0"/>
              </a:solidFill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7451136"/>
        <c:crosses val="autoZero"/>
        <c:crossBetween val="between"/>
      </c:valAx>
      <c:catAx>
        <c:axId val="67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66437120"/>
        <c:crosses val="autoZero"/>
        <c:auto val="1"/>
        <c:lblAlgn val="ctr"/>
        <c:lblOffset val="100"/>
        <c:noMultiLvlLbl val="1"/>
      </c:catAx>
    </c:plotArea>
    <c:legend>
      <c:legendPos val="b"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21.5.2026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1BBF-6B19-4C82-9DE3-E69FF4E32259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ct val="0"/>
              </a:spcBef>
              <a:defRPr sz="2400"/>
            </a:lvl1pPr>
            <a:lvl2pPr marL="359991" indent="-179996">
              <a:spcBef>
                <a:spcPct val="0"/>
              </a:spcBef>
              <a:defRPr sz="2200"/>
            </a:lvl2pPr>
            <a:lvl3pPr marL="539987" indent="-179996">
              <a:spcBef>
                <a:spcPct val="0"/>
              </a:spcBef>
              <a:defRPr sz="2200"/>
            </a:lvl3pPr>
            <a:lvl4pPr marL="719982" indent="-179996">
              <a:spcBef>
                <a:spcPct val="0"/>
              </a:spcBef>
              <a:defRPr sz="2200"/>
            </a:lvl4pPr>
            <a:lvl5pPr marL="899978" indent="-179996">
              <a:spcBef>
                <a:spcPct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558000" y="175145"/>
            <a:ext cx="2340000" cy="759002"/>
          </a:xfrm>
          <a:blipFill>
            <a:blip r:embed="rId2"/>
            <a:srcRect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558000" y="175145"/>
            <a:ext cx="2340000" cy="759002"/>
          </a:xfrm>
          <a:blipFill>
            <a:blip r:embed="rId2"/>
            <a:srcRect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ct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558000" y="175145"/>
            <a:ext cx="2340000" cy="759002"/>
          </a:xfrm>
          <a:blipFill>
            <a:blip r:embed="rId2"/>
            <a:srcRect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278E-765C-4FED-AAAB-781631F41A93}" type="datetime1">
              <a:rPr lang="fi-FI" smtClean="0"/>
              <a:t>21.5.2026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2F9F-D62C-45B4-A903-8104CE8EF828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400"/>
            </a:lvl1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tehtävänimike</a:t>
            </a:r>
            <a:br>
              <a:rPr lang="fi-FI"/>
            </a:br>
            <a:br>
              <a:rPr lang="fi-FI"/>
            </a:br>
            <a:r>
              <a:rPr lang="fi-FI"/>
              <a:t>p. 00 0000 000, 000 000 000</a:t>
            </a:r>
            <a:br>
              <a:rPr lang="fi-FI"/>
            </a:br>
            <a:r>
              <a:rPr lang="fi-FI"/>
              <a:t>etunimi.sukunimi@yrittajat.fi</a:t>
            </a:r>
            <a:br>
              <a:rPr lang="fi-FI"/>
            </a:br>
            <a:br>
              <a:rPr lang="fi-FI"/>
            </a:br>
            <a:r>
              <a:rPr lang="fi-FI"/>
              <a:t>Twitter:</a:t>
            </a:r>
            <a:br>
              <a:rPr lang="fi-FI"/>
            </a:br>
            <a:r>
              <a:rPr lang="fi-FI"/>
              <a:t>Instagram:</a:t>
            </a:r>
            <a:br>
              <a:rPr lang="fi-FI"/>
            </a:br>
            <a:r>
              <a:rPr lang="fi-FI"/>
              <a:t>Facebook:</a:t>
            </a:r>
            <a:br>
              <a:rPr lang="fi-FI"/>
            </a:br>
            <a:br>
              <a:rPr lang="fi-FI"/>
            </a:br>
            <a:r>
              <a:rPr lang="fi-FI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ct val="0"/>
              </a:spcBef>
              <a:buNone/>
              <a:defRPr sz="2667"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18DD67E-A907-49C4-9344-9E05BD7F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75" b="-564"/>
          <a:stretch>
            <a:fillRect/>
          </a:stretch>
        </p:blipFill>
        <p:spPr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0A00A45-5EE7-4C10-8E10-A75FF849C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75" b="-564"/>
          <a:stretch>
            <a:fillRect/>
          </a:stretch>
        </p:blipFill>
        <p:spPr>
          <a:xfrm>
            <a:off x="9555888" y="18055"/>
            <a:ext cx="2340000" cy="9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776532"/>
            <a:ext cx="10795468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024532"/>
            <a:ext cx="10795468" cy="1344000"/>
          </a:xfrm>
        </p:spPr>
        <p:txBody>
          <a:bodyPr>
            <a:noAutofit/>
          </a:bodyPr>
          <a:lstStyle>
            <a:lvl1pPr marL="0" indent="0" algn="l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9128560" y="3431685"/>
            <a:ext cx="3078000" cy="3429000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1685"/>
            <a:ext cx="9139203" cy="3429000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9203" h="3429000">
                <a:moveTo>
                  <a:pt x="0" y="0"/>
                </a:moveTo>
                <a:lnTo>
                  <a:pt x="9139203" y="0"/>
                </a:lnTo>
                <a:lnTo>
                  <a:pt x="9139203" y="554358"/>
                </a:lnTo>
                <a:lnTo>
                  <a:pt x="8475776" y="993655"/>
                </a:ln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10584" indent="0" algn="ctr">
              <a:buNone/>
              <a:defRPr/>
            </a:lvl1pPr>
          </a:lstStyle>
          <a:p>
            <a:r>
              <a:rPr lang="fi-FI"/>
              <a:t>Vedä kuva paikkamerkkiin tai 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Kolmio 9">
            <a:extLst>
              <a:ext uri="{FF2B5EF4-FFF2-40B4-BE49-F238E27FC236}">
                <a16:creationId xmlns:a16="http://schemas.microsoft.com/office/drawing/2014/main" id="{75A302AC-973C-4C9F-B64C-275B843D6E09}"/>
              </a:ext>
            </a:extLst>
          </p:cNvPr>
          <p:cNvSpPr/>
          <p:nvPr/>
        </p:nvSpPr>
        <p:spPr>
          <a:xfrm rot="16200000">
            <a:off x="8356994" y="4091882"/>
            <a:ext cx="883212" cy="666915"/>
          </a:xfrm>
          <a:prstGeom prst="triangle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5A26-E7EB-42B7-B05A-8F0C149E23CB}" type="datetime1">
              <a:rPr lang="fi-FI" smtClean="0"/>
              <a:t>21.5.2026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[Alatunnisteteksti]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4"/>
          <a:srcRect t="10141"/>
          <a:stretch>
            <a:fillRect/>
          </a:stretch>
        </p:blipFill>
        <p:spPr>
          <a:xfrm>
            <a:off x="9552790" y="18056"/>
            <a:ext cx="2340000" cy="913763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9138790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E8FED5-D933-44C8-9564-D710DB44FAAC}" type="datetime1">
              <a:rPr lang="fi-FI" smtClean="0"/>
              <a:t>21.5.2026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[Alatunnisteteksti]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</p:sldLayoutIdLst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ervola (66. kunta kokoluokassaan Pienet kunn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2700"/>
            <a:ext cx="12192000" cy="6883400"/>
          </a:xfrm>
          <a:prstGeom prst="rect">
            <a:avLst/>
          </a:prstGeom>
          <a:ln>
            <a:noFill/>
          </a:ln>
        </p:spPr>
      </p:pic>
      <p:sp>
        <p:nvSpPr>
          <p:cNvPr id="6" name="New shape"/>
          <p:cNvSpPr/>
          <p:nvPr/>
        </p:nvSpPr>
        <p:spPr>
          <a:xfrm>
            <a:off x="609600" y="4251960"/>
            <a:ext cx="1097280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00" b="1">
                <a:solidFill>
                  <a:srgbClr val="FFFFFF"/>
                </a:solidFill>
              </a:rPr>
              <a:t>Tervola (66. kunta kokoluokassaan Pienet kunnat)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nan hankintapolitiika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spalvelut tukevat yritykseni toiminnan kehittämist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kseni on saanut riittävästi tietoa yrityspalveluis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kseeni on oltu riittävästi yhteydess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yrityspalvelui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inkeinopolitiikka on kunnassani tärkeä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viestii yrityksiä koskevista tavoitteista, suunnitelmista, toimista ja päätöksist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on vetovoimainen asuinpaikk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on vetovoimainen paikka yritykselle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viranhaltijat arvostavat yrittäjyytt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okonaisranking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luottamushenkilöt arvostavat yrittäjyytt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nan elinkeinopolitiikan asemalle kunnassa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kaavoitus huomioi yritykseni tarpeet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kseni tilatarpeita edistetään kunnass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ikenneyhteydet tukevat yritykseni toimintaa ja saavutettavuut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etoliikenneyhteydet tukevat yritykseni toimintaa ja saavutettavuut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upahakemusten käsittely kunnassa on sujuva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nan infrastruktuuri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täjyyskasvatus on tarvittaessa palvellut yritykseni tarpei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täjälle tarjotaan mahdollisuuksia oman osaamisen kehittämisee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ssa otetaan yritykset huomioon jo päätösten valmisteluvaiheess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ksen henkilöstölle tarjotaan mahdollisuuksia osaamisen kehittämisee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edistää toimillaan osaavan työvoiman saamista yrityksii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oulutukselle ja osaamise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tarjoamat työllisyyspalvelut ovat tarvittaessa tukenut yritykseni tarpei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tukee yrityksiä ulkomaalaisen työvoiman rekrytoinniss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kotoutumispalvelut tukevat yritysten työvoimatarpei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työllisyyspolitiika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päätöksenteon yrityslähtöisyys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ankinnat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spalvelut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päätöksenteko on yritysten kannalta avoin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inkeinopolitiikan asema kunnass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rastruktuuri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oulutus ja osaamine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upa-asioiden sujuvuus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yöllisyyspolitiikk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tasi elinkeinopolitiika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inkeinopolitiikan osa-alueet tärkeysjärjestyksess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rityspalvelut tärkeysjärjestyksess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inkeinopolitiikan osa-alueiden onnistumine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inkeinopolitiikan onnistuminen (keskiarvo)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päätöksenteko on yritysten kannalta tehokas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inka todennäköisesti suosittelisit kuntaa / kaupunkia toiselle yritykselle sijaintikunnaksi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en arvioisit kuntaasi yritysten sijaintipaikkana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en arvioit kuntaasi asuinpaikkana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rvioi kuinka hyvin kuntasi on onnistunut uusien yritysten saamisessa kuntaann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omat yhtiöt kilpailevat yritystoiminnan kanss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omistajapolitiikkaan kiinnitetään huomio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yhtiöitä on omistajaohjattu olemaan harjoittamatta yritysten kanssa markkinoilla kilpailevaa elinkeinotoiminta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nan ostolaskudata julkaistaan avoimesti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rvioi miten hyvin kuntasi ottaa huomioon vaikutukset yritysten toimintaedellytyksiin päätöksenteossaa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tasi työlle ulkomaisen työvoiman saamiseksi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nan päätöksenteon yrityslähtöisyydelle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nkä kokonaisarvosanan annat kuntasi työlle ulkomaisen työvoiman kotoutumiseksi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itäisikö naapurikuntasi liittyä yhteen oman kuntasi kanssa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nko yrityksesi Suomen Yrittäjien jäsen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kupuoli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imial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ikevaihto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enkilöstömäärä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nko yrityksellänne kansainvälistä liiketoimintaa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letko luottamushenkilö?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jakaa hankinnat pk-yritysten näkökulmasta sopiviin osii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nta tiedottaa ja kutsuu yrityksiä vuoropuheluun tulevista hankinnoista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ienhankinnat on järjestetty siten, että pk-yritykset huomioidaan (202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Object"/>
          <p:cNvGraphicFramePr/>
          <p:nvPr/>
        </p:nvGraphicFramePr>
        <p:xfrm>
          <a:off x="546100" y="825500"/>
          <a:ext cx="110109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/>
          <p:cNvSpPr/>
          <p:nvPr/>
        </p:nvSpPr>
        <p:spPr>
          <a:xfrm>
            <a:off x="1219200" y="6172200"/>
            <a:ext cx="975360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OSAJOUKKO: Tervola &amp; 2026</a:t>
            </a:r>
          </a:p>
        </p:txBody>
      </p:sp>
      <p:sp>
        <p:nvSpPr>
          <p:cNvPr id="7" name="New shape"/>
          <p:cNvSpPr/>
          <p:nvPr/>
        </p:nvSpPr>
        <p:spPr>
          <a:xfrm>
            <a:off x="609600" y="6309360"/>
            <a:ext cx="109728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>
                <a:solidFill>
                  <a:srgbClr val="505050"/>
                </a:solidFill>
              </a:rPr>
              <a:t>Yrittäjien Kuntabarometri 2026, 20.5.2026</a:t>
            </a:r>
          </a:p>
        </p:txBody>
      </p:sp>
    </p:spTree>
    <p:extLst>
      <p:ext uri="{BB962C8B-B14F-4D97-AF65-F5344CB8AC3E}">
        <p14:creationId xmlns:p14="http://schemas.microsoft.com/office/powerpoint/2010/main" val="4284258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RELEASE_DATE" val="2014.01.29"/>
  <p:tag name="AS_TITLE" val="Aspose.Slides for Java"/>
  <p:tag name="AS_VERSION" val="8.2.0.0"/>
</p:tagLst>
</file>

<file path=ppt/theme/theme1.xml><?xml version="1.0" encoding="utf-8"?>
<a:theme xmlns:a="http://schemas.openxmlformats.org/drawingml/2006/main" name="Suomen Yrittajat">
  <a:themeElements>
    <a:clrScheme name="Custom 1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3F4042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Thaa" typeface="MV Boli"/>
        <a:font script="Sinh" typeface="Iskoola Pota"/>
        <a:font script="Arab" typeface="Arial"/>
        <a:font script="Hant" typeface="微軟正黑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黑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굴림"/>
        <a:font script="Mong" typeface="Mongolian Baiti"/>
        <a:font script="Yiii" typeface="Microsoft Yi Baiti"/>
        <a:font script="Syrc" typeface="Estrangelo Edessa"/>
      </a:majorFont>
      <a:minorFont>
        <a:latin typeface="Arial" panose="020B0604020202020204"/>
        <a:ea typeface=""/>
        <a:cs typeface=""/>
        <a:font script="Thaa" typeface="MV Boli"/>
        <a:font script="Sinh" typeface="Iskoola Pota"/>
        <a:font script="Arab" typeface="Arial"/>
        <a:font script="Hant" typeface="微軟正黑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黑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굴림"/>
        <a:font script="Mong" typeface="Mongolian Baiti"/>
        <a:font script="Yiii" typeface="Microsoft Yi Baiti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Thaa" typeface="MV Boli"/>
        <a:font script="Sinh" typeface="Iskoola Pota"/>
        <a:font script="Arab" typeface="Times New Roman"/>
        <a:font script="Hant" typeface="新細明體"/>
        <a:font script="Khmr" typeface="MoolBoran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Times New Roman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Times New Roman"/>
        <a:font script="Thai" typeface="Angsan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ajorFont>
      <a:minorFont>
        <a:latin typeface="Calibri"/>
        <a:ea typeface=""/>
        <a:cs typeface=""/>
        <a:font script="Thaa" typeface="MV Boli"/>
        <a:font script="Sinh" typeface="Iskoola Pota"/>
        <a:font script="Arab" typeface="Arial"/>
        <a:font script="Hant" typeface="新細明體"/>
        <a:font script="Khmr" typeface="DaunPenh"/>
        <a:font script="Laoo" typeface="DokChampa"/>
        <a:font script="Orya" typeface="Kalinga"/>
        <a:font script="Cher" typeface="Plantagenet Cherokee"/>
        <a:font script="Tibt" typeface="Microsoft Himalaya"/>
        <a:font script="Ethi" typeface="Nyala"/>
        <a:font script="Hebr" typeface="Arial"/>
        <a:font script="Uigh" typeface="Microsoft Uighur"/>
        <a:font script="Guru" typeface="Raavi"/>
        <a:font script="Cans" typeface="Euphemia"/>
        <a:font script="Jpan" typeface="ＭＳ Ｐゴシック"/>
        <a:font script="Gujr" typeface="Shruti"/>
        <a:font script="Telu" typeface="Gautami"/>
        <a:font script="Deva" typeface="Mangal"/>
        <a:font script="Viet" typeface="Arial"/>
        <a:font script="Thai" typeface="Cordia New"/>
        <a:font script="Hans" typeface="宋体"/>
        <a:font script="Geor" typeface="Sylfaen"/>
        <a:font script="Beng" typeface="Vrinda"/>
        <a:font script="Taml" typeface="Latha"/>
        <a:font script="Knda" typeface="Tunga"/>
        <a:font script="Mlym" typeface="Kartika"/>
        <a:font script="Hang" typeface="맑은 고딕"/>
        <a:font script="Mong" typeface="Mongolian Baiti"/>
        <a:font script="Yiii" typeface="Microsoft Yi Baiti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542B71ABE775458B1CA30CEFCD1C31" ma:contentTypeVersion="18" ma:contentTypeDescription="Luo uusi asiakirja." ma:contentTypeScope="" ma:versionID="d626862b1eee0d2782aaa138c9edfbeb">
  <xsd:schema xmlns:xsd="http://www.w3.org/2001/XMLSchema" xmlns:xs="http://www.w3.org/2001/XMLSchema" xmlns:p="http://schemas.microsoft.com/office/2006/metadata/properties" xmlns:ns1="http://schemas.microsoft.com/sharepoint/v3" xmlns:ns2="b8e3b2c7-3af0-4252-bfb0-7dbe509a0d15" xmlns:ns3="584ea516-e735-427d-b7bf-d5c317e498de" targetNamespace="http://schemas.microsoft.com/office/2006/metadata/properties" ma:root="true" ma:fieldsID="d4136834ea8def79a3a955a06e3be9f4" ns1:_="" ns2:_="" ns3:_="">
    <xsd:import namespace="http://schemas.microsoft.com/sharepoint/v3"/>
    <xsd:import namespace="b8e3b2c7-3af0-4252-bfb0-7dbe509a0d15"/>
    <xsd:import namespace="584ea516-e735-427d-b7bf-d5c317e498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b2c7-3af0-4252-bfb0-7dbe509a0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723b7836-bdc2-4145-a8bd-4f8fcae687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ea516-e735-427d-b7bf-d5c317e498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491a84-f43a-47f1-9c42-a5c90faac89b}" ma:internalName="TaxCatchAll" ma:showField="CatchAllData" ma:web="584ea516-e735-427d-b7bf-d5c317e498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e3b2c7-3af0-4252-bfb0-7dbe509a0d1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4ea516-e735-427d-b7bf-d5c317e498de" xsi:nil="true"/>
  </documentManagement>
</p:properties>
</file>

<file path=customXml/itemProps1.xml><?xml version="1.0" encoding="utf-8"?>
<ds:datastoreItem xmlns:ds="http://schemas.openxmlformats.org/officeDocument/2006/customXml" ds:itemID="{5F8FE932-0BFB-4913-8954-3E7221D2A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e3b2c7-3af0-4252-bfb0-7dbe509a0d15"/>
    <ds:schemaRef ds:uri="584ea516-e735-427d-b7bf-d5c317e49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1C67D-F2E8-4216-A277-F8684ACB5B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AB224-8233-4F4E-BA2A-CB5EE5C28C11}">
  <ds:schemaRefs>
    <ds:schemaRef ds:uri="http://schemas.microsoft.com/office/2006/metadata/properties"/>
    <ds:schemaRef ds:uri="http://schemas.microsoft.com/office/infopath/2007/PartnerControls"/>
    <ds:schemaRef ds:uri="b8e3b2c7-3af0-4252-bfb0-7dbe509a0d15"/>
    <ds:schemaRef ds:uri="http://schemas.microsoft.com/sharepoint/v3"/>
    <ds:schemaRef ds:uri="584ea516-e735-427d-b7bf-d5c317e498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SY_PowerPoint</Template>
  <TotalTime>5</TotalTime>
  <Words>1229</Words>
  <Application>Microsoft Office PowerPoint</Application>
  <PresentationFormat>Laajakuva</PresentationFormat>
  <Paragraphs>202</Paragraphs>
  <Slides>68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68</vt:i4>
      </vt:variant>
    </vt:vector>
  </HeadingPairs>
  <TitlesOfParts>
    <vt:vector size="71" baseType="lpstr">
      <vt:lpstr>Arial</vt:lpstr>
      <vt:lpstr>Calibri</vt:lpstr>
      <vt:lpstr>Suomen Yrittajat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Tanja Matikainen</dc:creator>
  <cp:lastModifiedBy>Henri Mattinen</cp:lastModifiedBy>
  <cp:revision>4</cp:revision>
  <cp:lastPrinted>1970-01-01T00:00:00Z</cp:lastPrinted>
  <dcterms:created xsi:type="dcterms:W3CDTF">2023-04-05T11:21:49Z</dcterms:created>
  <dcterms:modified xsi:type="dcterms:W3CDTF">2026-05-21T06:49:42Z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0x010100D4542B71ABE775458B1CA30CEFCD1C31</vt:lpwstr>
  </property>
  <property fmtid="{D5CDD505-2E9C-101B-9397-08002B2CF9AE}" pid="3" name="MediaServiceImageTags">
    <vt:lpwstr/>
  </property>
</Properties>
</file>